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EDE2A6-5AF6-4713-B1DF-973B566B02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Uitleg 2 </a:t>
            </a:r>
            <a:br>
              <a:rPr lang="nl-NL" dirty="0"/>
            </a:br>
            <a:r>
              <a:rPr lang="nl-NL" dirty="0"/>
              <a:t>modale werkwoorden en wissen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96788EC-3E49-4DD0-AB38-E7F00618C8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Duits klas 2 vmbo-</a:t>
            </a:r>
            <a:r>
              <a:rPr lang="nl-NL" dirty="0" err="1"/>
              <a:t>kgt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2163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5423BA-7CAE-4682-BD4C-38CE1486C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Ich</a:t>
            </a:r>
            <a:r>
              <a:rPr lang="nl-NL" dirty="0"/>
              <a:t>-vorm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2C7B14B-6A61-4386-855C-015D08290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3864278"/>
          </a:xfrm>
        </p:spPr>
        <p:txBody>
          <a:bodyPr>
            <a:normAutofit/>
          </a:bodyPr>
          <a:lstStyle/>
          <a:p>
            <a:r>
              <a:rPr lang="nl-NL" dirty="0"/>
              <a:t>Het is belangrijk om bij alle vormen de </a:t>
            </a:r>
            <a:r>
              <a:rPr lang="nl-NL" i="1" dirty="0" err="1"/>
              <a:t>ich</a:t>
            </a:r>
            <a:r>
              <a:rPr lang="nl-NL" i="1" dirty="0"/>
              <a:t>-vorm</a:t>
            </a:r>
            <a:r>
              <a:rPr lang="nl-NL" dirty="0"/>
              <a:t> te leren, dan ken je bijna alles</a:t>
            </a:r>
          </a:p>
          <a:p>
            <a:r>
              <a:rPr lang="nl-NL" dirty="0" err="1"/>
              <a:t>Dürfen</a:t>
            </a:r>
            <a:r>
              <a:rPr lang="nl-NL" dirty="0"/>
              <a:t> </a:t>
            </a:r>
            <a:r>
              <a:rPr lang="nl-NL" dirty="0">
                <a:sym typeface="Wingdings" panose="05000000000000000000" pitchFamily="2" charset="2"/>
              </a:rPr>
              <a:t> </a:t>
            </a:r>
            <a:r>
              <a:rPr lang="nl-NL" dirty="0" err="1">
                <a:sym typeface="Wingdings" panose="05000000000000000000" pitchFamily="2" charset="2"/>
              </a:rPr>
              <a:t>darf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 err="1">
                <a:sym typeface="Wingdings" panose="05000000000000000000" pitchFamily="2" charset="2"/>
              </a:rPr>
              <a:t>Können</a:t>
            </a:r>
            <a:r>
              <a:rPr lang="nl-NL" dirty="0">
                <a:sym typeface="Wingdings" panose="05000000000000000000" pitchFamily="2" charset="2"/>
              </a:rPr>
              <a:t>  </a:t>
            </a:r>
            <a:r>
              <a:rPr lang="nl-NL" dirty="0" err="1">
                <a:sym typeface="Wingdings" panose="05000000000000000000" pitchFamily="2" charset="2"/>
              </a:rPr>
              <a:t>kann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 err="1">
                <a:sym typeface="Wingdings" panose="05000000000000000000" pitchFamily="2" charset="2"/>
              </a:rPr>
              <a:t>Mögen</a:t>
            </a:r>
            <a:r>
              <a:rPr lang="nl-NL" dirty="0">
                <a:sym typeface="Wingdings" panose="05000000000000000000" pitchFamily="2" charset="2"/>
              </a:rPr>
              <a:t>  mag</a:t>
            </a:r>
          </a:p>
          <a:p>
            <a:r>
              <a:rPr lang="nl-NL" dirty="0" err="1">
                <a:sym typeface="Wingdings" panose="05000000000000000000" pitchFamily="2" charset="2"/>
              </a:rPr>
              <a:t>Müssen</a:t>
            </a:r>
            <a:r>
              <a:rPr lang="nl-NL" dirty="0">
                <a:sym typeface="Wingdings" panose="05000000000000000000" pitchFamily="2" charset="2"/>
              </a:rPr>
              <a:t>  </a:t>
            </a:r>
            <a:r>
              <a:rPr lang="nl-NL" dirty="0" err="1">
                <a:sym typeface="Wingdings" panose="05000000000000000000" pitchFamily="2" charset="2"/>
              </a:rPr>
              <a:t>muss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Sollen  </a:t>
            </a:r>
            <a:r>
              <a:rPr lang="nl-NL" dirty="0" err="1">
                <a:sym typeface="Wingdings" panose="05000000000000000000" pitchFamily="2" charset="2"/>
              </a:rPr>
              <a:t>soll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Wollen  </a:t>
            </a:r>
            <a:r>
              <a:rPr lang="nl-NL" dirty="0" err="1">
                <a:sym typeface="Wingdings" panose="05000000000000000000" pitchFamily="2" charset="2"/>
              </a:rPr>
              <a:t>will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>
                <a:sym typeface="Wingdings" panose="05000000000000000000" pitchFamily="2" charset="2"/>
              </a:rPr>
              <a:t>Wissen  </a:t>
            </a:r>
            <a:r>
              <a:rPr lang="nl-NL" dirty="0" err="1">
                <a:sym typeface="Wingdings" panose="05000000000000000000" pitchFamily="2" charset="2"/>
              </a:rPr>
              <a:t>weiß</a:t>
            </a:r>
            <a:r>
              <a:rPr lang="nl-NL" dirty="0">
                <a:sym typeface="Wingdings" panose="05000000000000000000" pitchFamily="2" charset="2"/>
              </a:rPr>
              <a:t> </a:t>
            </a: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   (je moet de ringel s hier zien als een normale s  dan wordt de du-vorm +st maar </a:t>
            </a:r>
            <a:r>
              <a:rPr lang="nl-NL" dirty="0" err="1">
                <a:sym typeface="Wingdings" panose="05000000000000000000" pitchFamily="2" charset="2"/>
              </a:rPr>
              <a:t>eigelijk</a:t>
            </a:r>
            <a:r>
              <a:rPr lang="nl-NL" dirty="0">
                <a:sym typeface="Wingdings" panose="05000000000000000000" pitchFamily="2" charset="2"/>
              </a:rPr>
              <a:t> +</a:t>
            </a:r>
            <a:r>
              <a:rPr lang="nl-NL" dirty="0" err="1">
                <a:sym typeface="Wingdings" panose="05000000000000000000" pitchFamily="2" charset="2"/>
              </a:rPr>
              <a:t>ßt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9434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217069-9CEE-4A51-9996-2B723708C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Du-vorm</a:t>
            </a:r>
            <a:br>
              <a:rPr lang="nl-NL" dirty="0"/>
            </a:br>
            <a:r>
              <a:rPr lang="nl-NL" dirty="0" err="1"/>
              <a:t>ich-vrom</a:t>
            </a:r>
            <a:r>
              <a:rPr lang="nl-NL" dirty="0"/>
              <a:t> + st (alleen niet bij </a:t>
            </a:r>
            <a:r>
              <a:rPr lang="nl-NL" dirty="0" err="1"/>
              <a:t>muss</a:t>
            </a:r>
            <a:r>
              <a:rPr lang="nl-NL" dirty="0"/>
              <a:t>)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2F148441-FC00-4D6B-A738-4D6E62AB19A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7577195"/>
              </p:ext>
            </p:extLst>
          </p:nvPr>
        </p:nvGraphicFramePr>
        <p:xfrm>
          <a:off x="1250950" y="2286000"/>
          <a:ext cx="1017904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016">
                  <a:extLst>
                    <a:ext uri="{9D8B030D-6E8A-4147-A177-3AD203B41FA5}">
                      <a16:colId xmlns:a16="http://schemas.microsoft.com/office/drawing/2014/main" val="3171268451"/>
                    </a:ext>
                  </a:extLst>
                </a:gridCol>
                <a:gridCol w="3393016">
                  <a:extLst>
                    <a:ext uri="{9D8B030D-6E8A-4147-A177-3AD203B41FA5}">
                      <a16:colId xmlns:a16="http://schemas.microsoft.com/office/drawing/2014/main" val="2406150273"/>
                    </a:ext>
                  </a:extLst>
                </a:gridCol>
                <a:gridCol w="3393016">
                  <a:extLst>
                    <a:ext uri="{9D8B030D-6E8A-4147-A177-3AD203B41FA5}">
                      <a16:colId xmlns:a16="http://schemas.microsoft.com/office/drawing/2014/main" val="3080705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Werkwoord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Ich-vrom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Du-</a:t>
                      </a:r>
                      <a:r>
                        <a:rPr lang="nl-NL" dirty="0" err="1"/>
                        <a:t>vrom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68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Dürfen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Darf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darfst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8988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Können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Kann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Kannst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6374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Mögen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Magst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9400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Müssen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Muss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Musst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2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Soll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Sollst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545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Willst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60381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Wissen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Weiß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weißt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4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4785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C60F52-00E1-4D33-A26C-E8635CDC2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Alle vormen in 1 tabel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9CEF6D43-A128-4B3E-99C4-06461F7F48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2210961"/>
              </p:ext>
            </p:extLst>
          </p:nvPr>
        </p:nvGraphicFramePr>
        <p:xfrm>
          <a:off x="1006838" y="2661781"/>
          <a:ext cx="10704995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9285">
                  <a:extLst>
                    <a:ext uri="{9D8B030D-6E8A-4147-A177-3AD203B41FA5}">
                      <a16:colId xmlns:a16="http://schemas.microsoft.com/office/drawing/2014/main" val="4044659621"/>
                    </a:ext>
                  </a:extLst>
                </a:gridCol>
                <a:gridCol w="1529285">
                  <a:extLst>
                    <a:ext uri="{9D8B030D-6E8A-4147-A177-3AD203B41FA5}">
                      <a16:colId xmlns:a16="http://schemas.microsoft.com/office/drawing/2014/main" val="3761224543"/>
                    </a:ext>
                  </a:extLst>
                </a:gridCol>
                <a:gridCol w="1529285">
                  <a:extLst>
                    <a:ext uri="{9D8B030D-6E8A-4147-A177-3AD203B41FA5}">
                      <a16:colId xmlns:a16="http://schemas.microsoft.com/office/drawing/2014/main" val="3247350886"/>
                    </a:ext>
                  </a:extLst>
                </a:gridCol>
                <a:gridCol w="1529285">
                  <a:extLst>
                    <a:ext uri="{9D8B030D-6E8A-4147-A177-3AD203B41FA5}">
                      <a16:colId xmlns:a16="http://schemas.microsoft.com/office/drawing/2014/main" val="1658648652"/>
                    </a:ext>
                  </a:extLst>
                </a:gridCol>
                <a:gridCol w="1529285">
                  <a:extLst>
                    <a:ext uri="{9D8B030D-6E8A-4147-A177-3AD203B41FA5}">
                      <a16:colId xmlns:a16="http://schemas.microsoft.com/office/drawing/2014/main" val="4129116596"/>
                    </a:ext>
                  </a:extLst>
                </a:gridCol>
                <a:gridCol w="1529285">
                  <a:extLst>
                    <a:ext uri="{9D8B030D-6E8A-4147-A177-3AD203B41FA5}">
                      <a16:colId xmlns:a16="http://schemas.microsoft.com/office/drawing/2014/main" val="2935029339"/>
                    </a:ext>
                  </a:extLst>
                </a:gridCol>
                <a:gridCol w="1529285">
                  <a:extLst>
                    <a:ext uri="{9D8B030D-6E8A-4147-A177-3AD203B41FA5}">
                      <a16:colId xmlns:a16="http://schemas.microsoft.com/office/drawing/2014/main" val="2678766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Werkwoord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ich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du-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er / </a:t>
                      </a:r>
                      <a:r>
                        <a:rPr lang="nl-NL" dirty="0" err="1"/>
                        <a:t>sie</a:t>
                      </a:r>
                      <a:r>
                        <a:rPr lang="nl-NL" dirty="0"/>
                        <a:t> / 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wir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ihr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sie</a:t>
                      </a:r>
                      <a:r>
                        <a:rPr lang="nl-NL" dirty="0"/>
                        <a:t> / </a:t>
                      </a:r>
                      <a:r>
                        <a:rPr lang="nl-NL" dirty="0" err="1"/>
                        <a:t>Sie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903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dürfen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darf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darfst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darf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dürfen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dürft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dürfen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511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können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kann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kannst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kann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können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könnt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können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8583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mögen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magst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mögen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mögt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mögen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4978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err="1"/>
                        <a:t>müssen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muss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musst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muss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müssen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müsst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müssen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9386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sollen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soll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sollst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soll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sollt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sollen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7745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will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willst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will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wollen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wollt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wollen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5658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wissen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weiß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weißt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weiß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wissen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wisst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wissen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51594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71722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30</TotalTime>
  <Words>176</Words>
  <Application>Microsoft Office PowerPoint</Application>
  <PresentationFormat>Breedbeeld</PresentationFormat>
  <Paragraphs>94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Uitleg 2  modale werkwoorden en wissen</vt:lpstr>
      <vt:lpstr>Ich-vorm</vt:lpstr>
      <vt:lpstr>Du-vorm ich-vrom + st (alleen niet bij muss)</vt:lpstr>
      <vt:lpstr>Alle vormen in 1 tabel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Uitleg 2  modale werkwoorden en wissen</dc:title>
  <dc:creator>Paauwe, S.C.B.J. (Sjoerd) (3B)</dc:creator>
  <cp:lastModifiedBy>Paauwe, S.C.B.J. (Sjoerd) (3B)</cp:lastModifiedBy>
  <cp:revision>4</cp:revision>
  <dcterms:created xsi:type="dcterms:W3CDTF">2021-02-15T20:37:41Z</dcterms:created>
  <dcterms:modified xsi:type="dcterms:W3CDTF">2021-02-15T21:08:29Z</dcterms:modified>
</cp:coreProperties>
</file>